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77" r:id="rId6"/>
    <p:sldId id="261" r:id="rId7"/>
    <p:sldId id="262" r:id="rId8"/>
    <p:sldId id="263" r:id="rId9"/>
    <p:sldId id="266" r:id="rId10"/>
    <p:sldId id="264" r:id="rId11"/>
    <p:sldId id="267" r:id="rId12"/>
    <p:sldId id="268" r:id="rId13"/>
    <p:sldId id="270" r:id="rId14"/>
    <p:sldId id="269" r:id="rId15"/>
    <p:sldId id="271" r:id="rId16"/>
    <p:sldId id="265" r:id="rId17"/>
    <p:sldId id="272" r:id="rId18"/>
    <p:sldId id="273" r:id="rId19"/>
    <p:sldId id="274" r:id="rId20"/>
    <p:sldId id="275" r:id="rId21"/>
    <p:sldId id="276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 snapToObjects="1">
      <p:cViewPr>
        <p:scale>
          <a:sx n="78" d="100"/>
          <a:sy n="78" d="100"/>
        </p:scale>
        <p:origin x="20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7888-AD12-3944-B850-604A2B08A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EF9AEF-0194-7846-B80D-A3538B8A7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00CE1-41E9-7E4A-9555-6A4969181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2E142-43D5-954C-A92B-8D6D7575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ABA80-8A12-6D45-B5BD-EF3D717A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0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AA68-67DB-FC40-8847-1C35ACF6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D60FC-BA00-0544-AA5C-867987EFE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85F39-567D-5C4A-B70D-137955652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CFC97-0D44-9B47-A357-5F958CF9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FDC85-4BC3-4A49-924D-D370A9A8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4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77130-CEF4-3444-88E9-B8E03E913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C4BC4-8D4A-5742-9570-205105287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7AAB8-7CA7-3C44-AAAB-1B913BA7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47A37-C6D5-8D4E-A01E-AFB1A99F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9C2EF-48FC-1741-9210-E3B31F22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564A-8E84-4B4A-92C0-7AE98177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D4E34-3DF0-2D48-B331-177818065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86D2B-1AA2-A340-88B4-B8278F00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D39E0-4A87-A541-A651-14556FD4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E0E79-CF9B-E941-A3A8-219AC3ED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EA3A-3AA6-2142-9AC5-483C2F46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44BCA-DDA0-9444-9DE0-EEF56AF6C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AB2D8-F03F-C241-8F3D-7CE029FC2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3B335-9E63-6441-A4A8-91F434E22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F41E9-5002-244B-AAF2-968404E9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1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CFC2-407A-C04B-A3E2-60DD6819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725AB-BE8A-D442-BAC5-4C0E15B87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D815B-7F88-B64F-8BED-9523DE6BA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17F68-2463-D44D-98CF-5EF8B7866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429A5-12FF-8145-A529-4A18B429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80565-B4E1-2D40-A484-0B119BF2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0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6B939-0CC4-2449-82DC-2F26A3CBF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BC3AC-5A98-DE40-AC95-F73126DF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75FCF-FDA6-FB46-8EEE-3124E5690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9B9F2-7752-5640-A26B-6808CA2DB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A98C6-37CE-094B-A19D-B934DBE50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E0BCE-7513-774E-AE7C-8D6E680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B3D13-1637-1E46-A1E7-6CEF4D13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C008-A566-BE44-99DB-9C42B956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2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6A5D-6D4D-444F-8D02-3B471F02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E41A4-0ADF-8344-9CFF-BC1923CEC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3DA02-C959-C748-8EB7-EE7AF4E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6322A-D691-6C46-A722-9A152FE6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1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709BE-AE3F-D543-9A1D-D2D2A0C3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EE4355-06A0-6049-85EA-EC438D02E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80BB4-E8BD-2F4A-9081-413941131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3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CDDF-77C9-BF44-971A-6AD19616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949F3-DB97-014B-BDD8-8F4ECCB80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67730-59EE-2947-AEC1-7F28F53EB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4333B-D421-CB4D-96D4-64DADA6B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88A72-C5EE-1348-8F8E-AE6998EA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9DAA0-F204-FC4A-8696-FEFCECBF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4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9371-9A32-C14B-A2F8-7FB20B75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205E40-A8C7-6045-889B-F1F58BFCE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C56BC-D34E-514A-8D7D-3A33226CA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E5A49-6082-7D47-8086-CA5EDE05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9334F-F9DB-4748-93AE-81AB3B23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32E50-A6D5-3F47-97AB-DFA93EC8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7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868FA6-F3A0-6C4D-871E-6B702976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E2917-1E4E-3B46-9755-F6D5DF81C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C29B1-50F4-2B4E-AD06-76886A56B2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90286-8F38-F24C-A615-37AC5C90357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85B23-80C7-404B-8A10-51B893DD2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E1CFA-28CD-A74B-8B66-C456F343F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BBAA8-5641-6342-96C8-0A349E4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7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1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yelprecommendation-env-1.id2ijuhr3h.ca-central-1.elasticbeanstalk.com/index.html#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9CA7-7AC2-E246-AD43-A339AF6B8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2597" y="3424348"/>
            <a:ext cx="9426806" cy="1424410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1B1B1B"/>
                </a:solidFill>
                <a:latin typeface="+mn-lt"/>
                <a:cs typeface="Apple Chancery" panose="03020702040506060504" pitchFamily="66" charset="-79"/>
              </a:rPr>
              <a:t> </a:t>
            </a:r>
            <a:r>
              <a:rPr lang="en-US" altLang="zh-CN" sz="5400">
                <a:solidFill>
                  <a:srgbClr val="1B1B1B"/>
                </a:solidFill>
                <a:latin typeface="+mn-lt"/>
                <a:cs typeface="Apple Chancery" panose="03020702040506060504" pitchFamily="66" charset="-79"/>
              </a:rPr>
              <a:t>Yelp</a:t>
            </a:r>
            <a:r>
              <a:rPr lang="zh-CN" altLang="en-US" sz="5400">
                <a:solidFill>
                  <a:srgbClr val="1B1B1B"/>
                </a:solidFill>
                <a:latin typeface="+mn-lt"/>
                <a:cs typeface="Apple Chancery" panose="03020702040506060504" pitchFamily="66" charset="-79"/>
              </a:rPr>
              <a:t> </a:t>
            </a:r>
            <a:r>
              <a:rPr lang="en-US" sz="5400">
                <a:solidFill>
                  <a:srgbClr val="1B1B1B"/>
                </a:solidFill>
                <a:latin typeface="+mn-lt"/>
                <a:cs typeface="Apple Chancery" panose="03020702040506060504" pitchFamily="66" charset="-79"/>
              </a:rPr>
              <a:t>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6CC8F-D155-BC4A-8B40-31B86C8B4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597" y="5121033"/>
            <a:ext cx="9426806" cy="564199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1B1B1B"/>
                </a:solidFill>
              </a:rPr>
              <a:t>Dao</a:t>
            </a:r>
            <a:r>
              <a:rPr lang="zh-CN" altLang="en-US" sz="2200" dirty="0">
                <a:solidFill>
                  <a:srgbClr val="1B1B1B"/>
                </a:solidFill>
              </a:rPr>
              <a:t> </a:t>
            </a:r>
            <a:r>
              <a:rPr lang="en-US" altLang="zh-CN" sz="2200" dirty="0">
                <a:solidFill>
                  <a:srgbClr val="1B1B1B"/>
                </a:solidFill>
              </a:rPr>
              <a:t>Xiang, Qian</a:t>
            </a:r>
            <a:r>
              <a:rPr lang="zh-CN" altLang="en-US" sz="2200" dirty="0">
                <a:solidFill>
                  <a:srgbClr val="1B1B1B"/>
                </a:solidFill>
              </a:rPr>
              <a:t> </a:t>
            </a:r>
            <a:r>
              <a:rPr lang="en-US" altLang="zh-CN" sz="2200" dirty="0">
                <a:solidFill>
                  <a:srgbClr val="1B1B1B"/>
                </a:solidFill>
              </a:rPr>
              <a:t>Zhang(Angel),</a:t>
            </a:r>
            <a:r>
              <a:rPr lang="zh-CN" altLang="en-US" sz="2200" dirty="0">
                <a:solidFill>
                  <a:srgbClr val="1B1B1B"/>
                </a:solidFill>
              </a:rPr>
              <a:t> </a:t>
            </a:r>
            <a:r>
              <a:rPr lang="en-US" altLang="zh-CN" sz="2200" dirty="0">
                <a:solidFill>
                  <a:srgbClr val="1B1B1B"/>
                </a:solidFill>
              </a:rPr>
              <a:t>Yi</a:t>
            </a:r>
            <a:r>
              <a:rPr lang="zh-CN" altLang="en-US" sz="2200" dirty="0">
                <a:solidFill>
                  <a:srgbClr val="1B1B1B"/>
                </a:solidFill>
              </a:rPr>
              <a:t> </a:t>
            </a:r>
            <a:r>
              <a:rPr lang="en-US" altLang="zh-CN" sz="2200" dirty="0">
                <a:solidFill>
                  <a:srgbClr val="1B1B1B"/>
                </a:solidFill>
              </a:rPr>
              <a:t>Xiao</a:t>
            </a:r>
            <a:endParaRPr lang="en-US" sz="2200" dirty="0">
              <a:solidFill>
                <a:srgbClr val="1B1B1B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BC3EAFD-A275-4F9B-8F62-72B6678F3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8526" y="933319"/>
            <a:ext cx="2463430" cy="24860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E64A6D-2B9F-4AAD-AB42-A61BAF01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92" y="1268361"/>
            <a:ext cx="1956816" cy="1953058"/>
          </a:xfrm>
          <a:prstGeom prst="ellipse">
            <a:avLst/>
          </a:pr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531A1-1932-D94B-94E4-53B6DDFD40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/>
          <a:stretch/>
        </p:blipFill>
        <p:spPr>
          <a:xfrm>
            <a:off x="5181600" y="1330490"/>
            <a:ext cx="1828800" cy="182880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1881DD-AD85-41BE-8A49-C2FB45800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5243" r="33525" b="36180"/>
          <a:stretch>
            <a:fillRect/>
          </a:stretch>
        </p:blipFill>
        <p:spPr>
          <a:xfrm>
            <a:off x="4860081" y="896194"/>
            <a:ext cx="2560320" cy="2560320"/>
          </a:xfrm>
          <a:custGeom>
            <a:avLst/>
            <a:gdLst>
              <a:gd name="connsiteX0" fmla="*/ 2008598 w 4017196"/>
              <a:gd name="connsiteY0" fmla="*/ 0 h 4017196"/>
              <a:gd name="connsiteX1" fmla="*/ 4017196 w 4017196"/>
              <a:gd name="connsiteY1" fmla="*/ 2008598 h 4017196"/>
              <a:gd name="connsiteX2" fmla="*/ 2008598 w 4017196"/>
              <a:gd name="connsiteY2" fmla="*/ 4017196 h 4017196"/>
              <a:gd name="connsiteX3" fmla="*/ 0 w 4017196"/>
              <a:gd name="connsiteY3" fmla="*/ 2008598 h 4017196"/>
              <a:gd name="connsiteX4" fmla="*/ 2008598 w 4017196"/>
              <a:gd name="connsiteY4" fmla="*/ 0 h 401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7196" h="4017196">
                <a:moveTo>
                  <a:pt x="2008598" y="0"/>
                </a:moveTo>
                <a:cubicBezTo>
                  <a:pt x="3117916" y="0"/>
                  <a:pt x="4017196" y="899280"/>
                  <a:pt x="4017196" y="2008598"/>
                </a:cubicBezTo>
                <a:cubicBezTo>
                  <a:pt x="4017196" y="3117916"/>
                  <a:pt x="3117916" y="4017196"/>
                  <a:pt x="2008598" y="4017196"/>
                </a:cubicBezTo>
                <a:cubicBezTo>
                  <a:pt x="899280" y="4017196"/>
                  <a:pt x="0" y="3117916"/>
                  <a:pt x="0" y="2008598"/>
                </a:cubicBezTo>
                <a:cubicBezTo>
                  <a:pt x="0" y="899280"/>
                  <a:pt x="899280" y="0"/>
                  <a:pt x="2008598" y="0"/>
                </a:cubicBezTo>
                <a:close/>
              </a:path>
            </a:pathLst>
          </a:cu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D20FE8-ED02-4CDE-83B1-A1436305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5960" y="4971278"/>
            <a:ext cx="640080" cy="0"/>
          </a:xfrm>
          <a:prstGeom prst="line">
            <a:avLst/>
          </a:prstGeom>
          <a:ln w="28575">
            <a:solidFill>
              <a:srgbClr val="EA2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page1image51309248">
            <a:extLst>
              <a:ext uri="{FF2B5EF4-FFF2-40B4-BE49-F238E27FC236}">
                <a16:creationId xmlns:a16="http://schemas.microsoft.com/office/drawing/2014/main" id="{9116451A-AA45-5D46-B2B8-59BA75281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995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00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 Item CF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Build co-occurrence matrix  </a:t>
            </a:r>
            <a:endParaRPr lang="en-CA" dirty="0">
              <a:effectLst/>
            </a:endParaRPr>
          </a:p>
          <a:p>
            <a:r>
              <a:rPr lang="en-CA" dirty="0"/>
              <a:t>Build rating matrix </a:t>
            </a:r>
            <a:endParaRPr lang="en-CA" dirty="0">
              <a:effectLst/>
            </a:endParaRPr>
          </a:p>
          <a:p>
            <a:r>
              <a:rPr lang="en-CA" dirty="0"/>
              <a:t>Matrix computation to get recommending result </a:t>
            </a:r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pic>
        <p:nvPicPr>
          <p:cNvPr id="10241" name="Picture 1" descr="page11image50971392">
            <a:extLst>
              <a:ext uri="{FF2B5EF4-FFF2-40B4-BE49-F238E27FC236}">
                <a16:creationId xmlns:a16="http://schemas.microsoft.com/office/drawing/2014/main" id="{F142055B-3983-BD4A-977D-CE1AEB38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582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2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 Item CF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74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/>
              <a:t>the first thing to do</a:t>
            </a:r>
            <a:endParaRPr lang="en-US" dirty="0"/>
          </a:p>
          <a:p>
            <a:pPr lvl="1"/>
            <a:r>
              <a:rPr lang="en-CA" dirty="0"/>
              <a:t>Describe the relationship between different</a:t>
            </a:r>
            <a:r>
              <a:rPr lang="en-CA" dirty="0">
                <a:effectLst/>
              </a:rPr>
              <a:t> </a:t>
            </a:r>
            <a:r>
              <a:rPr lang="en-US" altLang="zh-CN" dirty="0">
                <a:effectLst/>
              </a:rPr>
              <a:t>restaurants</a:t>
            </a:r>
          </a:p>
          <a:p>
            <a:pPr lvl="1"/>
            <a:r>
              <a:rPr lang="en-CA" dirty="0"/>
              <a:t>Based on</a:t>
            </a:r>
            <a:r>
              <a:rPr lang="en-CA" b="1" dirty="0"/>
              <a:t> </a:t>
            </a:r>
            <a:r>
              <a:rPr lang="en-CA" b="1" dirty="0" err="1"/>
              <a:t>business.json</a:t>
            </a:r>
            <a:endParaRPr lang="en-CA" b="1" dirty="0"/>
          </a:p>
          <a:p>
            <a:pPr lvl="2"/>
            <a:r>
              <a:rPr lang="en-CA" b="1" dirty="0" err="1"/>
              <a:t>business_id</a:t>
            </a:r>
            <a:endParaRPr lang="en-CA" b="1" dirty="0"/>
          </a:p>
          <a:p>
            <a:pPr lvl="2"/>
            <a:r>
              <a:rPr lang="en-CA" b="1" dirty="0"/>
              <a:t>City</a:t>
            </a:r>
          </a:p>
          <a:p>
            <a:pPr lvl="2"/>
            <a:r>
              <a:rPr lang="en-CA" b="1" dirty="0"/>
              <a:t>State</a:t>
            </a:r>
          </a:p>
          <a:p>
            <a:pPr lvl="1"/>
            <a:r>
              <a:rPr lang="en-CA" dirty="0"/>
              <a:t>Based on </a:t>
            </a:r>
            <a:r>
              <a:rPr lang="en-CA" b="1" dirty="0" err="1"/>
              <a:t>review.json</a:t>
            </a:r>
            <a:endParaRPr lang="en-CA" b="1" dirty="0"/>
          </a:p>
          <a:p>
            <a:pPr lvl="2"/>
            <a:r>
              <a:rPr lang="en-CA" b="1" dirty="0" err="1"/>
              <a:t>user_id</a:t>
            </a:r>
            <a:endParaRPr lang="en-CA" b="1" dirty="0"/>
          </a:p>
          <a:p>
            <a:pPr lvl="2"/>
            <a:r>
              <a:rPr lang="en-CA" b="1" dirty="0" err="1"/>
              <a:t>business_id</a:t>
            </a:r>
            <a:endParaRPr lang="en-CA" b="1" dirty="0"/>
          </a:p>
          <a:p>
            <a:pPr lvl="2"/>
            <a:r>
              <a:rPr lang="en-CA" b="1" dirty="0"/>
              <a:t>Stars</a:t>
            </a:r>
          </a:p>
          <a:p>
            <a:pPr lvl="2"/>
            <a:r>
              <a:rPr lang="en-CA" b="1" dirty="0"/>
              <a:t>text</a:t>
            </a:r>
          </a:p>
          <a:p>
            <a:pPr lvl="3"/>
            <a:endParaRPr lang="en-CA" b="1" dirty="0"/>
          </a:p>
          <a:p>
            <a:pPr marL="1371600" lvl="3" indent="0">
              <a:buNone/>
            </a:pPr>
            <a:endParaRPr lang="en-CA" altLang="zh-CN" dirty="0">
              <a:effectLst/>
            </a:endParaRPr>
          </a:p>
          <a:p>
            <a:pPr marL="457200" lvl="1" indent="0">
              <a:buNone/>
            </a:pPr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7B5077-CF52-314E-AFFF-4CF5A4DE0F1A}"/>
              </a:ext>
            </a:extLst>
          </p:cNvPr>
          <p:cNvSpPr txBox="1"/>
          <p:nvPr/>
        </p:nvSpPr>
        <p:spPr>
          <a:xfrm>
            <a:off x="4028303" y="4467065"/>
            <a:ext cx="7641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We will use rating history to build relationship between restaurants </a:t>
            </a:r>
          </a:p>
          <a:p>
            <a:r>
              <a:rPr lang="en-CA" sz="2400" b="1" i="1" dirty="0"/>
              <a:t>If one user rated two restaurants, these two are related</a:t>
            </a:r>
            <a:endParaRPr lang="en-US" sz="2400" b="1" i="1" dirty="0"/>
          </a:p>
        </p:txBody>
      </p:sp>
      <p:pic>
        <p:nvPicPr>
          <p:cNvPr id="14337" name="Picture 1" descr="page13image51263744">
            <a:extLst>
              <a:ext uri="{FF2B5EF4-FFF2-40B4-BE49-F238E27FC236}">
                <a16:creationId xmlns:a16="http://schemas.microsoft.com/office/drawing/2014/main" id="{691C9F4A-2335-1C47-811D-F8D340426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582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74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 Item CF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Co-occurrence matrix </a:t>
            </a:r>
            <a:endParaRPr lang="en-CA" dirty="0">
              <a:effectLst/>
            </a:endParaRPr>
          </a:p>
          <a:p>
            <a:pPr lvl="1"/>
            <a:r>
              <a:rPr lang="en-CA" dirty="0"/>
              <a:t>A co-occurrence matrix is a matrix that is defined over an image to be the distribution of co-occurring pixel values (grayscale values, or colors) at a given offset. </a:t>
            </a:r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E08F9-F3F3-824D-81CF-8333EA731FBF}"/>
              </a:ext>
            </a:extLst>
          </p:cNvPr>
          <p:cNvSpPr txBox="1"/>
          <p:nvPr/>
        </p:nvSpPr>
        <p:spPr>
          <a:xfrm>
            <a:off x="2977978" y="5616007"/>
            <a:ext cx="8600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value(R1,R2) = Count(x_R1 &amp;&amp; x_R2) x</a:t>
            </a:r>
            <a:r>
              <a:rPr lang="zh-CN" altLang="en-US" dirty="0"/>
              <a:t> </a:t>
            </a:r>
            <a:r>
              <a:rPr lang="en-US" altLang="zh-CN" dirty="0"/>
              <a:t>represents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-US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and restaurant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-US" dirty="0"/>
              <a:t>2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reviewed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customer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E8D22A-9BB0-4DEF-BBEC-BA6B34B15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100" y="3365861"/>
            <a:ext cx="3044939" cy="2245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7B268-38E2-4EF3-B854-F824DCE48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978" y="3365861"/>
            <a:ext cx="3118021" cy="226580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2EFB1394-04DE-486D-B997-D7A8BFCE23B9}"/>
              </a:ext>
            </a:extLst>
          </p:cNvPr>
          <p:cNvSpPr/>
          <p:nvPr/>
        </p:nvSpPr>
        <p:spPr>
          <a:xfrm>
            <a:off x="6217920" y="4171950"/>
            <a:ext cx="937260" cy="64633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2708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004"/>
            <a:ext cx="10515600" cy="1325563"/>
          </a:xfrm>
        </p:spPr>
        <p:txBody>
          <a:bodyPr/>
          <a:lstStyle/>
          <a:p>
            <a:r>
              <a:rPr lang="en-CA" b="1" dirty="0"/>
              <a:t> Item CF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Co-occurrence matrix</a:t>
            </a:r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FC5430-EF5F-E941-8DC5-D0687803545C}"/>
              </a:ext>
            </a:extLst>
          </p:cNvPr>
          <p:cNvSpPr/>
          <p:nvPr/>
        </p:nvSpPr>
        <p:spPr>
          <a:xfrm>
            <a:off x="5533346" y="3405821"/>
            <a:ext cx="1729946" cy="596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97D94-B00E-4F0D-8C42-BF4D2B8E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98" y="2455790"/>
            <a:ext cx="3526545" cy="2658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6F401-A962-469D-A783-4AAEC5E6A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853" y="2455790"/>
            <a:ext cx="3686859" cy="265871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F65B03-05E8-4FD9-8278-C951C72A6BAB}"/>
              </a:ext>
            </a:extLst>
          </p:cNvPr>
          <p:cNvCxnSpPr/>
          <p:nvPr/>
        </p:nvCxnSpPr>
        <p:spPr>
          <a:xfrm>
            <a:off x="5617372" y="4137660"/>
            <a:ext cx="16459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235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 Item CF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Rating</a:t>
            </a:r>
            <a:r>
              <a:rPr lang="en-CA" dirty="0"/>
              <a:t> matrix </a:t>
            </a:r>
            <a:endParaRPr lang="en-CA" dirty="0">
              <a:effectLst/>
            </a:endParaRPr>
          </a:p>
          <a:p>
            <a:pPr lvl="1"/>
            <a:r>
              <a:rPr lang="en-CA" dirty="0"/>
              <a:t>tell the difference between </a:t>
            </a:r>
            <a:r>
              <a:rPr lang="en-US" altLang="zh-CN" dirty="0"/>
              <a:t>restaurant</a:t>
            </a:r>
            <a:r>
              <a:rPr lang="en-CA" dirty="0"/>
              <a:t>s towards each user  </a:t>
            </a:r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1EE57-615E-4520-AED2-D651AA8E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582" y="3152180"/>
            <a:ext cx="3474417" cy="2645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19BE8-285F-4F33-A4D8-3D68C20A5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739" y="3028951"/>
            <a:ext cx="3308379" cy="302894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DDD850-3169-4957-A9B1-F34B42D812F5}"/>
              </a:ext>
            </a:extLst>
          </p:cNvPr>
          <p:cNvCxnSpPr/>
          <p:nvPr/>
        </p:nvCxnSpPr>
        <p:spPr>
          <a:xfrm>
            <a:off x="6503670" y="4457700"/>
            <a:ext cx="11544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 Item CF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Matrix computation to get recommending result</a:t>
            </a:r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35F5D7-361B-9348-AA38-39E6B2294099}"/>
              </a:ext>
            </a:extLst>
          </p:cNvPr>
          <p:cNvGrpSpPr/>
          <p:nvPr/>
        </p:nvGrpSpPr>
        <p:grpSpPr>
          <a:xfrm>
            <a:off x="2822946" y="2644252"/>
            <a:ext cx="8180173" cy="3341087"/>
            <a:chOff x="2965621" y="3088138"/>
            <a:chExt cx="8180173" cy="33410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78BD29-3672-A44D-8AEA-5F2FCCD55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5621" y="3088138"/>
              <a:ext cx="8180173" cy="334108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4E132B-9D1A-8943-B2E2-604E0995DC25}"/>
                </a:ext>
              </a:extLst>
            </p:cNvPr>
            <p:cNvSpPr/>
            <p:nvPr/>
          </p:nvSpPr>
          <p:spPr>
            <a:xfrm>
              <a:off x="6808572" y="3274541"/>
              <a:ext cx="605482" cy="27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833948-2EB1-5D4D-A28C-F0EE74BE4C13}"/>
                </a:ext>
              </a:extLst>
            </p:cNvPr>
            <p:cNvSpPr/>
            <p:nvPr/>
          </p:nvSpPr>
          <p:spPr>
            <a:xfrm>
              <a:off x="7739447" y="4230130"/>
              <a:ext cx="243015" cy="27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ECDF78-61FE-1040-8292-B866BDB510E9}"/>
                </a:ext>
              </a:extLst>
            </p:cNvPr>
            <p:cNvSpPr/>
            <p:nvPr/>
          </p:nvSpPr>
          <p:spPr>
            <a:xfrm>
              <a:off x="7801232" y="4622757"/>
              <a:ext cx="605482" cy="27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858F2D-2695-F045-8DBE-13318B572E6C}"/>
                </a:ext>
              </a:extLst>
            </p:cNvPr>
            <p:cNvSpPr/>
            <p:nvPr/>
          </p:nvSpPr>
          <p:spPr>
            <a:xfrm>
              <a:off x="7731206" y="4604956"/>
              <a:ext cx="243015" cy="27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DFEF75-1E16-5641-94B9-7BD9894CE332}"/>
                </a:ext>
              </a:extLst>
            </p:cNvPr>
            <p:cNvSpPr/>
            <p:nvPr/>
          </p:nvSpPr>
          <p:spPr>
            <a:xfrm>
              <a:off x="9617675" y="3729446"/>
              <a:ext cx="605482" cy="27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846613-7CA1-F547-BC94-3DB01A2207EF}"/>
                </a:ext>
              </a:extLst>
            </p:cNvPr>
            <p:cNvSpPr/>
            <p:nvPr/>
          </p:nvSpPr>
          <p:spPr>
            <a:xfrm>
              <a:off x="9617675" y="4106563"/>
              <a:ext cx="605482" cy="27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418C4C-0A86-3C4E-AE35-C715233C2F96}"/>
                </a:ext>
              </a:extLst>
            </p:cNvPr>
            <p:cNvSpPr/>
            <p:nvPr/>
          </p:nvSpPr>
          <p:spPr>
            <a:xfrm>
              <a:off x="9605318" y="4486833"/>
              <a:ext cx="605482" cy="27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623287-6D66-274A-BE69-30A5F4F85740}"/>
                </a:ext>
              </a:extLst>
            </p:cNvPr>
            <p:cNvSpPr/>
            <p:nvPr/>
          </p:nvSpPr>
          <p:spPr>
            <a:xfrm>
              <a:off x="9617675" y="4852752"/>
              <a:ext cx="605482" cy="27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2.6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C81A11A-3244-5648-B978-4A70A7628C4C}"/>
                </a:ext>
              </a:extLst>
            </p:cNvPr>
            <p:cNvSpPr/>
            <p:nvPr/>
          </p:nvSpPr>
          <p:spPr>
            <a:xfrm>
              <a:off x="9617675" y="5218671"/>
              <a:ext cx="605482" cy="27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2.3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D93D75-04DE-C041-AF76-6330C53C33FD}"/>
                </a:ext>
              </a:extLst>
            </p:cNvPr>
            <p:cNvSpPr/>
            <p:nvPr/>
          </p:nvSpPr>
          <p:spPr>
            <a:xfrm>
              <a:off x="10148101" y="5233022"/>
              <a:ext cx="605482" cy="27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17943F3-1541-4FE4-8557-6AE34FA41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393" y="2713589"/>
            <a:ext cx="3686859" cy="2658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3EC4D9-0E05-4B41-A607-48922FA2F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678" y="2713589"/>
            <a:ext cx="2569773" cy="27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Design Recommender System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Generate recommender list </a:t>
            </a:r>
          </a:p>
          <a:p>
            <a:pPr lvl="1"/>
            <a:r>
              <a:rPr lang="en-CA" dirty="0" err="1">
                <a:effectLst/>
              </a:rPr>
              <a:t>To</a:t>
            </a:r>
            <a:r>
              <a:rPr lang="en-CA" dirty="0" err="1"/>
              <a:t>pK</a:t>
            </a:r>
            <a:endParaRPr lang="en-CA" dirty="0">
              <a:effectLst/>
            </a:endParaRPr>
          </a:p>
          <a:p>
            <a:pPr marL="0" indent="0">
              <a:buNone/>
            </a:pPr>
            <a:r>
              <a:rPr lang="en-CA" sz="2000" dirty="0" err="1"/>
              <a:t>userID</a:t>
            </a:r>
            <a:r>
              <a:rPr lang="en-CA" sz="2000" dirty="0"/>
              <a:t>: zf2GKfO-A-GCCjcq6gtmJw </a:t>
            </a:r>
          </a:p>
          <a:p>
            <a:pPr marL="0" indent="0">
              <a:buNone/>
            </a:pPr>
            <a:endParaRPr lang="en-CA" sz="20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BC592-C7C6-4AE8-A9C1-420049FF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09" y="3171567"/>
            <a:ext cx="11805866" cy="1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43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Design Feature Pops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Nltk</a:t>
            </a:r>
            <a:r>
              <a:rPr lang="en-CA" dirty="0"/>
              <a:t>: Wordnet, </a:t>
            </a:r>
            <a:r>
              <a:rPr lang="en-CA" dirty="0" err="1"/>
              <a:t>sentiwordnet</a:t>
            </a:r>
            <a:r>
              <a:rPr lang="en-CA" dirty="0"/>
              <a:t> </a:t>
            </a:r>
          </a:p>
          <a:p>
            <a:r>
              <a:rPr lang="en-CA" dirty="0" err="1"/>
              <a:t>pyspark.ml</a:t>
            </a:r>
            <a:r>
              <a:rPr lang="en-CA" dirty="0"/>
              <a:t>: </a:t>
            </a:r>
            <a:r>
              <a:rPr lang="en-CA" dirty="0" err="1"/>
              <a:t>RegexTokenizer</a:t>
            </a:r>
            <a:r>
              <a:rPr lang="en-CA" dirty="0"/>
              <a:t>, </a:t>
            </a:r>
            <a:r>
              <a:rPr lang="en-CA" dirty="0" err="1"/>
              <a:t>StopWordsRemover</a:t>
            </a:r>
            <a:br>
              <a:rPr lang="en-CA" dirty="0"/>
            </a:br>
            <a:endParaRPr lang="en-CA" dirty="0">
              <a:effectLst/>
            </a:endParaRPr>
          </a:p>
          <a:p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7F53A-768F-844A-B036-806C998C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24" y="2959100"/>
            <a:ext cx="3403600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438A4-70B2-ED44-AB42-D1ED38D50D62}"/>
              </a:ext>
            </a:extLst>
          </p:cNvPr>
          <p:cNvSpPr txBox="1"/>
          <p:nvPr/>
        </p:nvSpPr>
        <p:spPr>
          <a:xfrm>
            <a:off x="1222548" y="2993507"/>
            <a:ext cx="975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err="1">
                <a:solidFill>
                  <a:srgbClr val="00B0F0"/>
                </a:solidFill>
              </a:rPr>
              <a:t>synset</a:t>
            </a:r>
            <a:endParaRPr lang="en-CA" sz="2400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F4791-F246-0E46-B618-12B1D270E267}"/>
              </a:ext>
            </a:extLst>
          </p:cNvPr>
          <p:cNvSpPr txBox="1"/>
          <p:nvPr/>
        </p:nvSpPr>
        <p:spPr>
          <a:xfrm>
            <a:off x="6342306" y="3039673"/>
            <a:ext cx="21594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err="1">
                <a:solidFill>
                  <a:srgbClr val="00B0F0"/>
                </a:solidFill>
              </a:rPr>
              <a:t>senti_synset</a:t>
            </a:r>
            <a:r>
              <a:rPr lang="en-CA" sz="2000" dirty="0">
                <a:solidFill>
                  <a:srgbClr val="00B0F0"/>
                </a:solidFill>
              </a:rPr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CA" dirty="0" err="1"/>
              <a:t>pos_score</a:t>
            </a:r>
            <a:r>
              <a:rPr lang="zh-CN" altLang="en-US" dirty="0"/>
              <a:t> </a:t>
            </a:r>
            <a:r>
              <a:rPr lang="en-US" altLang="zh-CN" dirty="0"/>
              <a:t>0.75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7355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Design Feature Pops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"Great place to hang out after work: the prices are decent, and the ambience is fun</a:t>
            </a:r>
            <a:r>
              <a:rPr lang="en-US" altLang="zh-CN" dirty="0" err="1"/>
              <a:t>ny</a:t>
            </a:r>
            <a:r>
              <a:rPr lang="en-CA" dirty="0"/>
              <a:t>. The staff is friendly, and the food is good. They have a good selection of drinks." </a:t>
            </a:r>
          </a:p>
          <a:p>
            <a:r>
              <a:rPr lang="en-CA" dirty="0"/>
              <a:t>"Great place price decent ambience fun</a:t>
            </a:r>
            <a:r>
              <a:rPr lang="en-US" altLang="zh-CN" dirty="0" err="1"/>
              <a:t>ny</a:t>
            </a:r>
            <a:r>
              <a:rPr lang="en-CA" dirty="0"/>
              <a:t> staff friendly food good good drink”</a:t>
            </a:r>
          </a:p>
          <a:p>
            <a:r>
              <a:rPr lang="en-CA" dirty="0"/>
              <a:t>"Great </a:t>
            </a:r>
            <a:r>
              <a:rPr lang="en-CA" u="sng" dirty="0"/>
              <a:t>place</a:t>
            </a:r>
            <a:r>
              <a:rPr lang="en-CA" dirty="0"/>
              <a:t> </a:t>
            </a:r>
            <a:r>
              <a:rPr lang="en-CA" u="sng" dirty="0"/>
              <a:t>price</a:t>
            </a:r>
            <a:r>
              <a:rPr lang="en-CA" dirty="0"/>
              <a:t> decent </a:t>
            </a:r>
            <a:r>
              <a:rPr lang="en-CA" u="sng" dirty="0"/>
              <a:t>ambience</a:t>
            </a:r>
            <a:r>
              <a:rPr lang="en-CA" dirty="0"/>
              <a:t> fun</a:t>
            </a:r>
            <a:r>
              <a:rPr lang="en-US" altLang="zh-CN" dirty="0" err="1"/>
              <a:t>ny</a:t>
            </a:r>
            <a:r>
              <a:rPr lang="en-CA" dirty="0"/>
              <a:t> </a:t>
            </a:r>
            <a:r>
              <a:rPr lang="en-CA" u="sng" dirty="0"/>
              <a:t>staff</a:t>
            </a:r>
            <a:r>
              <a:rPr lang="en-CA" dirty="0"/>
              <a:t> friendly </a:t>
            </a:r>
            <a:r>
              <a:rPr lang="en-CA" u="sng" dirty="0"/>
              <a:t>food</a:t>
            </a:r>
            <a:r>
              <a:rPr lang="en-CA" dirty="0"/>
              <a:t> good good </a:t>
            </a:r>
            <a:r>
              <a:rPr lang="en-CA" u="sng" dirty="0"/>
              <a:t>drink</a:t>
            </a:r>
            <a:r>
              <a:rPr lang="en-CA" dirty="0"/>
              <a:t>"</a:t>
            </a:r>
            <a:br>
              <a:rPr lang="en-CA" dirty="0"/>
            </a:br>
            <a:endParaRPr lang="en-CA" dirty="0">
              <a:effectLst/>
            </a:endParaRPr>
          </a:p>
          <a:p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3AD6D-2621-4318-82A0-C8075236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56" y="4434614"/>
            <a:ext cx="2569234" cy="24233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033EA2-7FFF-4EFC-906B-F63705C7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371" y="4434614"/>
            <a:ext cx="2666419" cy="2297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1324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Design Feature Pops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43"/>
            <a:ext cx="10515600" cy="4351338"/>
          </a:xfrm>
        </p:spPr>
        <p:txBody>
          <a:bodyPr/>
          <a:lstStyle/>
          <a:p>
            <a:r>
              <a:rPr lang="en-CA" dirty="0"/>
              <a:t>“Great </a:t>
            </a:r>
            <a:r>
              <a:rPr lang="en-CA" u="sng" dirty="0"/>
              <a:t>place</a:t>
            </a:r>
            <a:r>
              <a:rPr lang="en-CA" dirty="0"/>
              <a:t> </a:t>
            </a:r>
            <a:r>
              <a:rPr lang="en-CA" u="sng" dirty="0"/>
              <a:t>price</a:t>
            </a:r>
            <a:r>
              <a:rPr lang="en-CA" dirty="0"/>
              <a:t> decent </a:t>
            </a:r>
            <a:r>
              <a:rPr lang="en-CA" u="sng" dirty="0"/>
              <a:t>ambience</a:t>
            </a:r>
            <a:r>
              <a:rPr lang="en-CA" dirty="0"/>
              <a:t> </a:t>
            </a:r>
            <a:r>
              <a:rPr lang="en-US" altLang="zh-CN" dirty="0"/>
              <a:t>funny</a:t>
            </a:r>
            <a:r>
              <a:rPr lang="zh-CN" altLang="en-US" dirty="0"/>
              <a:t> </a:t>
            </a:r>
            <a:r>
              <a:rPr lang="en-CA" u="sng" dirty="0"/>
              <a:t>staff</a:t>
            </a:r>
            <a:r>
              <a:rPr lang="en-CA" dirty="0"/>
              <a:t> friendly </a:t>
            </a:r>
            <a:r>
              <a:rPr lang="en-CA" u="sng" dirty="0"/>
              <a:t>food</a:t>
            </a:r>
            <a:r>
              <a:rPr lang="en-CA" dirty="0"/>
              <a:t> good good </a:t>
            </a:r>
            <a:r>
              <a:rPr lang="en-CA" u="sng" dirty="0"/>
              <a:t>drink</a:t>
            </a:r>
            <a:r>
              <a:rPr lang="en-CA" dirty="0"/>
              <a:t>”</a:t>
            </a:r>
          </a:p>
          <a:p>
            <a:r>
              <a:rPr lang="en-CA" sz="2400" dirty="0"/>
              <a:t>place: [‘point’, ‘location’, ‘object’, ‘</a:t>
            </a:r>
            <a:r>
              <a:rPr lang="en-CA" sz="2400" dirty="0" err="1"/>
              <a:t>physical_entity</a:t>
            </a:r>
            <a:r>
              <a:rPr lang="en-CA" sz="2400" dirty="0"/>
              <a:t>’, ‘entity’]</a:t>
            </a:r>
            <a:r>
              <a:rPr lang="zh-CN" altLang="en-US" sz="2400" dirty="0"/>
              <a:t> </a:t>
            </a:r>
            <a:r>
              <a:rPr lang="en-US" altLang="zh-CN" sz="2400" dirty="0"/>
              <a:t>-&gt;</a:t>
            </a:r>
            <a:r>
              <a:rPr lang="zh-CN" altLang="en-US" sz="2400" dirty="0"/>
              <a:t> </a:t>
            </a:r>
            <a:r>
              <a:rPr lang="en-CA" sz="2400" b="1" dirty="0">
                <a:solidFill>
                  <a:srgbClr val="0070C0"/>
                </a:solidFill>
              </a:rPr>
              <a:t>environment</a:t>
            </a:r>
          </a:p>
          <a:p>
            <a:r>
              <a:rPr lang="en-US" altLang="zh-CN" sz="2400" dirty="0"/>
              <a:t>p</a:t>
            </a:r>
            <a:r>
              <a:rPr lang="en-CA" sz="2400" dirty="0"/>
              <a:t>rice</a:t>
            </a:r>
            <a:r>
              <a:rPr lang="zh-CN" altLang="en-US" sz="2400" dirty="0"/>
              <a:t> </a:t>
            </a:r>
            <a:r>
              <a:rPr lang="en-US" altLang="zh-CN" sz="2400" dirty="0"/>
              <a:t>-&gt;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price</a:t>
            </a:r>
            <a:endParaRPr lang="en-CA" sz="2400" dirty="0"/>
          </a:p>
          <a:p>
            <a:r>
              <a:rPr lang="en-US" altLang="zh-CN" sz="2400" dirty="0"/>
              <a:t>a</a:t>
            </a:r>
            <a:r>
              <a:rPr lang="en-CA" sz="2400" dirty="0" err="1"/>
              <a:t>mbience</a:t>
            </a:r>
            <a:r>
              <a:rPr lang="en-CA" sz="2400" dirty="0"/>
              <a:t>: ['condition', 'state', 'attribute', 'abstraction', 'entity']</a:t>
            </a:r>
            <a:r>
              <a:rPr lang="en-US" altLang="zh-CN" sz="2400" dirty="0"/>
              <a:t> -&gt;</a:t>
            </a:r>
            <a:r>
              <a:rPr lang="zh-CN" altLang="en-US" sz="2400" dirty="0"/>
              <a:t> </a:t>
            </a:r>
            <a:r>
              <a:rPr lang="en-CA" sz="2400" b="1" dirty="0">
                <a:solidFill>
                  <a:srgbClr val="0070C0"/>
                </a:solidFill>
              </a:rPr>
              <a:t>environment</a:t>
            </a:r>
            <a:endParaRPr lang="en-CA" sz="2400" dirty="0"/>
          </a:p>
          <a:p>
            <a:r>
              <a:rPr lang="en-US" altLang="zh-CN" sz="2400" dirty="0"/>
              <a:t>s</a:t>
            </a:r>
            <a:r>
              <a:rPr lang="en-CA" sz="2400" dirty="0" err="1"/>
              <a:t>taff</a:t>
            </a:r>
            <a:r>
              <a:rPr lang="zh-CN" altLang="en-US" sz="2400" dirty="0"/>
              <a:t> </a:t>
            </a:r>
            <a:r>
              <a:rPr lang="en-US" altLang="zh-CN" sz="2400" dirty="0"/>
              <a:t>-&gt;</a:t>
            </a:r>
            <a:r>
              <a:rPr lang="zh-CN" altLang="en-US" sz="2400" dirty="0"/>
              <a:t> </a:t>
            </a:r>
            <a:r>
              <a:rPr lang="en-CA" sz="2400" b="1" dirty="0">
                <a:solidFill>
                  <a:srgbClr val="0070C0"/>
                </a:solidFill>
              </a:rPr>
              <a:t>service</a:t>
            </a:r>
          </a:p>
          <a:p>
            <a:r>
              <a:rPr lang="en-US" altLang="zh-CN" sz="2400" dirty="0"/>
              <a:t>f</a:t>
            </a:r>
            <a:r>
              <a:rPr lang="en-CA" sz="2400" dirty="0" err="1"/>
              <a:t>ood</a:t>
            </a:r>
            <a:r>
              <a:rPr lang="zh-CN" altLang="en-US" sz="2400" dirty="0"/>
              <a:t> </a:t>
            </a:r>
            <a:r>
              <a:rPr lang="en-US" altLang="zh-CN" sz="2400" dirty="0"/>
              <a:t>-&gt;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food</a:t>
            </a:r>
          </a:p>
          <a:p>
            <a:r>
              <a:rPr lang="en-US" altLang="zh-CN" sz="2400" dirty="0"/>
              <a:t>drink</a:t>
            </a:r>
            <a:r>
              <a:rPr lang="zh-CN" altLang="en-US" sz="2400" dirty="0"/>
              <a:t> </a:t>
            </a:r>
            <a:r>
              <a:rPr lang="en-US" altLang="zh-CN" sz="2400" dirty="0"/>
              <a:t>-&gt;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food</a:t>
            </a:r>
            <a:br>
              <a:rPr lang="en-CA" dirty="0"/>
            </a:br>
            <a:endParaRPr lang="en-CA" dirty="0">
              <a:effectLst/>
            </a:endParaRPr>
          </a:p>
          <a:p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1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b="1" dirty="0"/>
              <a:t>Outline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Recommender System </a:t>
            </a:r>
            <a:endParaRPr lang="en-CA" dirty="0">
              <a:effectLst/>
            </a:endParaRPr>
          </a:p>
          <a:p>
            <a:r>
              <a:rPr lang="en-CA" dirty="0"/>
              <a:t>Why Recommender System </a:t>
            </a:r>
            <a:endParaRPr lang="en-CA" dirty="0">
              <a:effectLst/>
            </a:endParaRPr>
          </a:p>
          <a:p>
            <a:r>
              <a:rPr lang="en-CA" dirty="0"/>
              <a:t>How to design Recommender System </a:t>
            </a:r>
            <a:endParaRPr lang="en-CA" dirty="0">
              <a:effectLst/>
            </a:endParaRPr>
          </a:p>
          <a:p>
            <a:r>
              <a:rPr lang="en-CA" dirty="0"/>
              <a:t>Deployment of recommender system on Spark </a:t>
            </a:r>
          </a:p>
          <a:p>
            <a:r>
              <a:rPr lang="en-CA" dirty="0">
                <a:effectLst/>
              </a:rPr>
              <a:t>Design f</a:t>
            </a:r>
            <a:r>
              <a:rPr lang="en-CA" dirty="0"/>
              <a:t>eature pops</a:t>
            </a:r>
            <a:endParaRPr lang="en-CA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2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Design Feature Pops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270"/>
            <a:ext cx="10515600" cy="4351338"/>
          </a:xfrm>
        </p:spPr>
        <p:txBody>
          <a:bodyPr>
            <a:normAutofit/>
          </a:bodyPr>
          <a:lstStyle/>
          <a:p>
            <a:r>
              <a:rPr lang="en-CA" dirty="0"/>
              <a:t>"Great </a:t>
            </a:r>
            <a:r>
              <a:rPr lang="en-CA" u="sng" dirty="0"/>
              <a:t>place</a:t>
            </a:r>
            <a:r>
              <a:rPr lang="en-CA" dirty="0"/>
              <a:t> </a:t>
            </a:r>
            <a:r>
              <a:rPr lang="en-CA" u="sng" dirty="0"/>
              <a:t>price</a:t>
            </a:r>
            <a:r>
              <a:rPr lang="en-CA" dirty="0"/>
              <a:t> decent </a:t>
            </a:r>
            <a:r>
              <a:rPr lang="en-CA" u="sng" dirty="0"/>
              <a:t>ambience</a:t>
            </a:r>
            <a:r>
              <a:rPr lang="en-CA" dirty="0"/>
              <a:t> fun </a:t>
            </a:r>
            <a:r>
              <a:rPr lang="en-CA" u="sng" dirty="0"/>
              <a:t>staff</a:t>
            </a:r>
            <a:r>
              <a:rPr lang="en-CA" dirty="0"/>
              <a:t> friendly </a:t>
            </a:r>
            <a:r>
              <a:rPr lang="en-CA" u="sng" dirty="0"/>
              <a:t>food</a:t>
            </a:r>
            <a:r>
              <a:rPr lang="en-CA" dirty="0"/>
              <a:t> good good </a:t>
            </a:r>
            <a:r>
              <a:rPr lang="en-CA" u="sng" dirty="0"/>
              <a:t>drink</a:t>
            </a:r>
            <a:r>
              <a:rPr lang="en-CA" dirty="0"/>
              <a:t>”</a:t>
            </a:r>
          </a:p>
          <a:p>
            <a:r>
              <a:rPr lang="en-CA" dirty="0"/>
              <a:t>"Great </a:t>
            </a:r>
            <a:r>
              <a:rPr lang="en-CA" b="1" dirty="0">
                <a:solidFill>
                  <a:srgbClr val="0070C0"/>
                </a:solidFill>
              </a:rPr>
              <a:t>environment</a:t>
            </a:r>
            <a:r>
              <a:rPr lang="en-CA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price</a:t>
            </a:r>
            <a:r>
              <a:rPr lang="en-CA" dirty="0"/>
              <a:t> decent </a:t>
            </a:r>
            <a:r>
              <a:rPr lang="en-CA" b="1" dirty="0">
                <a:solidFill>
                  <a:srgbClr val="0070C0"/>
                </a:solidFill>
              </a:rPr>
              <a:t>environment</a:t>
            </a:r>
            <a:r>
              <a:rPr lang="en-CA" dirty="0"/>
              <a:t> fun </a:t>
            </a:r>
            <a:r>
              <a:rPr lang="en-CA" b="1" dirty="0">
                <a:solidFill>
                  <a:srgbClr val="0070C0"/>
                </a:solidFill>
              </a:rPr>
              <a:t>service </a:t>
            </a:r>
            <a:r>
              <a:rPr lang="en-CA" dirty="0"/>
              <a:t>friendly </a:t>
            </a:r>
            <a:r>
              <a:rPr lang="en-US" altLang="zh-CN" b="1" dirty="0">
                <a:solidFill>
                  <a:srgbClr val="0070C0"/>
                </a:solidFill>
              </a:rPr>
              <a:t>food</a:t>
            </a:r>
            <a:r>
              <a:rPr lang="en-CA" dirty="0"/>
              <a:t> good good </a:t>
            </a:r>
            <a:r>
              <a:rPr lang="en-US" altLang="zh-CN" b="1" dirty="0">
                <a:solidFill>
                  <a:srgbClr val="0070C0"/>
                </a:solidFill>
              </a:rPr>
              <a:t>drink</a:t>
            </a:r>
            <a:r>
              <a:rPr lang="en-CA" dirty="0"/>
              <a:t>”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Environment</a:t>
            </a:r>
            <a:r>
              <a:rPr lang="en-US" altLang="zh-CN" sz="2400" b="1" dirty="0">
                <a:solidFill>
                  <a:srgbClr val="0070C0"/>
                </a:solidFill>
              </a:rPr>
              <a:t>: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CA" sz="2400" dirty="0"/>
              <a:t>Great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0;</a:t>
            </a:r>
            <a:r>
              <a:rPr lang="zh-CN" altLang="en-US" sz="2400" dirty="0"/>
              <a:t> </a:t>
            </a:r>
            <a:r>
              <a:rPr lang="en-US" altLang="zh-CN" sz="2400" dirty="0"/>
              <a:t>funny,</a:t>
            </a:r>
            <a:r>
              <a:rPr lang="zh-CN" altLang="en-US" sz="2400" dirty="0"/>
              <a:t> </a:t>
            </a:r>
            <a:r>
              <a:rPr lang="en-US" altLang="zh-CN" sz="2400" dirty="0"/>
              <a:t>0.5</a:t>
            </a:r>
            <a:r>
              <a:rPr lang="zh-CN" altLang="en-US" sz="2400" dirty="0"/>
              <a:t> </a:t>
            </a:r>
            <a:r>
              <a:rPr lang="en-US" altLang="zh-CN" sz="2400" dirty="0"/>
              <a:t>-&gt;</a:t>
            </a:r>
            <a:r>
              <a:rPr lang="zh-CN" altLang="en-US" sz="2400" dirty="0"/>
              <a:t> </a:t>
            </a:r>
            <a:r>
              <a:rPr lang="en-US" altLang="zh-CN" sz="2400" dirty="0"/>
              <a:t>0.25</a:t>
            </a:r>
          </a:p>
          <a:p>
            <a:r>
              <a:rPr lang="en-US" altLang="zh-CN" sz="2400" b="1" dirty="0">
                <a:solidFill>
                  <a:srgbClr val="0070C0"/>
                </a:solidFill>
              </a:rPr>
              <a:t>Price: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CA" sz="2400" dirty="0"/>
              <a:t>decent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CA" sz="2400" dirty="0"/>
              <a:t>0.875</a:t>
            </a:r>
            <a:r>
              <a:rPr lang="zh-CN" altLang="en-US" sz="2400" dirty="0"/>
              <a:t> </a:t>
            </a:r>
            <a:r>
              <a:rPr lang="en-US" altLang="zh-CN" sz="2400" dirty="0"/>
              <a:t>-&gt;</a:t>
            </a:r>
            <a:r>
              <a:rPr lang="zh-CN" altLang="en-US" sz="2400" dirty="0"/>
              <a:t> </a:t>
            </a:r>
            <a:r>
              <a:rPr lang="en-CA" sz="2400" dirty="0"/>
              <a:t>0.875</a:t>
            </a:r>
          </a:p>
          <a:p>
            <a:r>
              <a:rPr lang="en-CA" sz="2400" b="1" dirty="0">
                <a:solidFill>
                  <a:srgbClr val="0070C0"/>
                </a:solidFill>
              </a:rPr>
              <a:t>Service</a:t>
            </a:r>
            <a:r>
              <a:rPr lang="en-US" altLang="zh-CN" sz="2400" b="1" dirty="0">
                <a:solidFill>
                  <a:srgbClr val="0070C0"/>
                </a:solidFill>
              </a:rPr>
              <a:t>: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CA" sz="2400" dirty="0"/>
              <a:t>friendly</a:t>
            </a:r>
            <a:r>
              <a:rPr lang="en-US" altLang="zh-CN" sz="2400" dirty="0"/>
              <a:t>,</a:t>
            </a:r>
            <a:r>
              <a:rPr lang="en-CA" sz="2400" dirty="0"/>
              <a:t> 0.25</a:t>
            </a:r>
            <a:r>
              <a:rPr lang="zh-CN" altLang="en-US" sz="2400" dirty="0"/>
              <a:t> </a:t>
            </a:r>
            <a:r>
              <a:rPr lang="en-US" altLang="zh-CN" sz="2400" dirty="0"/>
              <a:t>-&gt;</a:t>
            </a:r>
            <a:r>
              <a:rPr lang="zh-CN" altLang="en-US" sz="2400" dirty="0"/>
              <a:t> </a:t>
            </a:r>
            <a:r>
              <a:rPr lang="en-CA" sz="2400" dirty="0"/>
              <a:t>0.25</a:t>
            </a:r>
            <a:r>
              <a:rPr lang="zh-CN" altLang="en-US" sz="2400" dirty="0"/>
              <a:t> </a:t>
            </a:r>
            <a:endParaRPr lang="en-CA" sz="2400" dirty="0"/>
          </a:p>
          <a:p>
            <a:r>
              <a:rPr lang="en-US" altLang="zh-CN" sz="2400" b="1" dirty="0">
                <a:solidFill>
                  <a:srgbClr val="0070C0"/>
                </a:solidFill>
              </a:rPr>
              <a:t>Food:</a:t>
            </a:r>
            <a:r>
              <a:rPr lang="zh-CN" altLang="en-US" sz="2400" b="1" dirty="0">
                <a:solidFill>
                  <a:srgbClr val="0070C0"/>
                </a:solidFill>
              </a:rPr>
              <a:t> </a:t>
            </a:r>
            <a:r>
              <a:rPr lang="en-CA" sz="2400" dirty="0"/>
              <a:t>good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CA" sz="2400" dirty="0"/>
              <a:t>0.75</a:t>
            </a:r>
            <a:r>
              <a:rPr lang="en-US" altLang="zh-CN" sz="2400" dirty="0"/>
              <a:t>;</a:t>
            </a:r>
            <a:r>
              <a:rPr lang="zh-CN" altLang="en-US" sz="2400" dirty="0"/>
              <a:t> </a:t>
            </a:r>
            <a:r>
              <a:rPr lang="en-CA" sz="2400" dirty="0"/>
              <a:t>good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CA" sz="2400" dirty="0"/>
              <a:t>0.75</a:t>
            </a:r>
            <a:r>
              <a:rPr lang="zh-CN" altLang="en-US" sz="2400" dirty="0"/>
              <a:t> </a:t>
            </a:r>
            <a:r>
              <a:rPr lang="en-US" altLang="zh-CN" sz="2400" dirty="0"/>
              <a:t>-&gt;</a:t>
            </a:r>
            <a:r>
              <a:rPr lang="zh-CN" altLang="en-US" sz="2400" dirty="0"/>
              <a:t> </a:t>
            </a:r>
            <a:r>
              <a:rPr lang="en-US" altLang="zh-CN" sz="2400" dirty="0"/>
              <a:t>0.75</a:t>
            </a:r>
            <a:br>
              <a:rPr lang="en-CA" dirty="0"/>
            </a:br>
            <a:endParaRPr lang="en-CA" dirty="0">
              <a:effectLst/>
            </a:endParaRPr>
          </a:p>
          <a:p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6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Design Feature Pops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270"/>
            <a:ext cx="10515600" cy="4351338"/>
          </a:xfrm>
        </p:spPr>
        <p:txBody>
          <a:bodyPr>
            <a:normAutofit/>
          </a:bodyPr>
          <a:lstStyle/>
          <a:p>
            <a:endParaRPr lang="en-CA" dirty="0"/>
          </a:p>
          <a:p>
            <a:r>
              <a:rPr lang="en-CA" b="1" dirty="0">
                <a:solidFill>
                  <a:srgbClr val="0070C0"/>
                </a:solidFill>
              </a:rPr>
              <a:t>Environment</a:t>
            </a:r>
            <a:r>
              <a:rPr lang="en-US" altLang="zh-CN" b="1" dirty="0">
                <a:solidFill>
                  <a:srgbClr val="0070C0"/>
                </a:solidFill>
              </a:rPr>
              <a:t>: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0.25</a:t>
            </a:r>
            <a:r>
              <a:rPr lang="zh-CN" altLang="en-US" dirty="0"/>
              <a:t> * </a:t>
            </a:r>
            <a:r>
              <a:rPr lang="en-US" altLang="zh-CN" dirty="0"/>
              <a:t>stars</a:t>
            </a:r>
          </a:p>
          <a:p>
            <a:r>
              <a:rPr lang="en-US" altLang="zh-CN" b="1" dirty="0">
                <a:solidFill>
                  <a:srgbClr val="0070C0"/>
                </a:solidFill>
              </a:rPr>
              <a:t>Price: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CA" dirty="0"/>
              <a:t>decent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CA" dirty="0"/>
              <a:t>0.875</a:t>
            </a:r>
            <a:r>
              <a:rPr lang="zh-CN" altLang="en-US" dirty="0"/>
              <a:t> * </a:t>
            </a:r>
            <a:r>
              <a:rPr lang="en-US" altLang="zh-CN" dirty="0"/>
              <a:t>stars</a:t>
            </a:r>
            <a:endParaRPr lang="en-CA" dirty="0"/>
          </a:p>
          <a:p>
            <a:r>
              <a:rPr lang="en-CA" b="1" dirty="0">
                <a:solidFill>
                  <a:srgbClr val="0070C0"/>
                </a:solidFill>
              </a:rPr>
              <a:t>Service</a:t>
            </a:r>
            <a:r>
              <a:rPr lang="en-US" altLang="zh-CN" b="1" dirty="0">
                <a:solidFill>
                  <a:srgbClr val="0070C0"/>
                </a:solidFill>
              </a:rPr>
              <a:t>: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CA" dirty="0"/>
              <a:t>0.25</a:t>
            </a:r>
            <a:r>
              <a:rPr lang="zh-CN" altLang="en-US" dirty="0"/>
              <a:t>  * </a:t>
            </a:r>
            <a:r>
              <a:rPr lang="en-US" altLang="zh-CN" dirty="0"/>
              <a:t>stars</a:t>
            </a:r>
            <a:endParaRPr lang="en-CA" dirty="0"/>
          </a:p>
          <a:p>
            <a:r>
              <a:rPr lang="en-US" altLang="zh-CN" b="1" dirty="0">
                <a:solidFill>
                  <a:srgbClr val="0070C0"/>
                </a:solidFill>
              </a:rPr>
              <a:t>Food: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0.75</a:t>
            </a:r>
            <a:r>
              <a:rPr lang="zh-CN" altLang="en-US" dirty="0"/>
              <a:t> * </a:t>
            </a:r>
            <a:r>
              <a:rPr lang="en-US" altLang="zh-CN" dirty="0"/>
              <a:t>stars</a:t>
            </a:r>
            <a:br>
              <a:rPr lang="en-CA" dirty="0"/>
            </a:br>
            <a:endParaRPr lang="en-CA" dirty="0">
              <a:effectLst/>
            </a:endParaRPr>
          </a:p>
          <a:p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E9DDC-CEE2-42CA-8340-56994C163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720" y="1690688"/>
            <a:ext cx="4516159" cy="367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17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7CB675B-DD88-1C4C-B0CB-45D17CC90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1583" y="3429000"/>
            <a:ext cx="2708834" cy="1408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2128F-156C-7645-9027-B9308DFC6E9F}"/>
              </a:ext>
            </a:extLst>
          </p:cNvPr>
          <p:cNvSpPr txBox="1"/>
          <p:nvPr/>
        </p:nvSpPr>
        <p:spPr>
          <a:xfrm>
            <a:off x="1820657" y="1988671"/>
            <a:ext cx="8550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Thanks for your interest!</a:t>
            </a:r>
            <a:endParaRPr lang="en-US" sz="6000" dirty="0">
              <a:solidFill>
                <a:srgbClr val="C0000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5310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4066F4-A8A6-AE4A-980F-8BE04BEE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181" y="4513006"/>
            <a:ext cx="3448286" cy="2368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b="1"/>
              <a:t>What is recommender system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881"/>
            <a:ext cx="10515600" cy="1909120"/>
          </a:xfrm>
        </p:spPr>
        <p:txBody>
          <a:bodyPr/>
          <a:lstStyle/>
          <a:p>
            <a:r>
              <a:rPr lang="en-CA" dirty="0"/>
              <a:t>Systems that attempt to predict item that users may be interested in 		</a:t>
            </a:r>
            <a:endParaRPr lang="en-CA" dirty="0">
              <a:solidFill>
                <a:srgbClr val="C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60C128-D3E4-E143-BB7F-8DDDAB0E7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2" y="1910464"/>
            <a:ext cx="1733154" cy="635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5EF02-5710-474E-BAEE-48518E7D3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277" y="1910465"/>
            <a:ext cx="8098138" cy="224160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DCD12FA-BCE6-8A45-A653-CDB85F51395E}"/>
              </a:ext>
            </a:extLst>
          </p:cNvPr>
          <p:cNvSpPr txBox="1">
            <a:spLocks/>
          </p:cNvSpPr>
          <p:nvPr/>
        </p:nvSpPr>
        <p:spPr>
          <a:xfrm>
            <a:off x="910281" y="4218529"/>
            <a:ext cx="10515600" cy="1045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Systems that help people find information that may interest them  		</a:t>
            </a:r>
            <a:endParaRPr lang="en-CA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A44503-0CE9-DE4B-BC0F-54B943DA9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784" y="4603040"/>
            <a:ext cx="1468232" cy="4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78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Why recommender system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I</a:t>
            </a:r>
            <a:r>
              <a:rPr lang="en-CA" b="1" dirty="0" err="1"/>
              <a:t>nformation</a:t>
            </a:r>
            <a:r>
              <a:rPr lang="en-CA" b="1" dirty="0"/>
              <a:t> filtering</a:t>
            </a:r>
          </a:p>
          <a:p>
            <a:r>
              <a:rPr lang="en-CA" dirty="0"/>
              <a:t>Recommendation is the art of prediction, and nowadays when there’s unlimited amounts of data and enormous catalogues of items to select — there is a need for a </a:t>
            </a:r>
            <a:r>
              <a:rPr lang="en-CA" i="1" dirty="0"/>
              <a:t>filter.</a:t>
            </a:r>
            <a:r>
              <a:rPr lang="en-CA" dirty="0"/>
              <a:t>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BCA6A-C8FB-974D-A1C9-C27C4DF2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532" y="3581400"/>
            <a:ext cx="4000500" cy="273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D127F7-D55A-4144-9F44-FA7EDA4A2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61" y="3581400"/>
            <a:ext cx="4106015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9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3CEB-BFC1-4A90-9838-F0F9167D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Overview of Yelp Business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95B15-A9ED-49F4-BDFB-34F42C43F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80" y="1833871"/>
            <a:ext cx="4354400" cy="3385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C7051-CAF5-4DFC-89C2-750717642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123" y="1382099"/>
            <a:ext cx="5172101" cy="3713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657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Design Recommender System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Design </a:t>
            </a:r>
            <a:r>
              <a:rPr lang="en-US" altLang="zh-CN" b="1" dirty="0"/>
              <a:t>Yelp</a:t>
            </a:r>
            <a:r>
              <a:rPr lang="en-CA" b="1" dirty="0"/>
              <a:t> Recommender System </a:t>
            </a:r>
            <a:endParaRPr lang="en-CA" dirty="0">
              <a:effectLst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5F6F6-61FB-402E-8831-6F4A5193C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57" y="2361464"/>
            <a:ext cx="4806998" cy="2700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C6E44-3F8A-420A-AD04-D50B4765D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055" y="2361464"/>
            <a:ext cx="5798231" cy="35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8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Design Recommender System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Algorithms used for recommender system </a:t>
            </a:r>
            <a:endParaRPr lang="en-CA" dirty="0">
              <a:effectLst/>
            </a:endParaRPr>
          </a:p>
          <a:p>
            <a:r>
              <a:rPr lang="en-CA" dirty="0"/>
              <a:t>Choose one algorithm then implement it </a:t>
            </a:r>
            <a:endParaRPr lang="en-CA" dirty="0">
              <a:effectLst/>
            </a:endParaRPr>
          </a:p>
          <a:p>
            <a:r>
              <a:rPr lang="en-CA" dirty="0"/>
              <a:t>Implement recommender system with </a:t>
            </a:r>
            <a:r>
              <a:rPr lang="en-US" altLang="zh-CN" dirty="0"/>
              <a:t>Spark</a:t>
            </a:r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4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Algorithms used for recommender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User Collaborative Filtering (User CF) </a:t>
            </a:r>
          </a:p>
          <a:p>
            <a:pPr lvl="1"/>
            <a:r>
              <a:rPr lang="en-CA" dirty="0"/>
              <a:t>A form of collaborative filtering based on the similarity between users calculated using people's ratings of those items </a:t>
            </a:r>
            <a:endParaRPr lang="en-CA" dirty="0">
              <a:effectLst/>
            </a:endParaRPr>
          </a:p>
          <a:p>
            <a:pPr marL="0" indent="0">
              <a:buNone/>
            </a:pPr>
            <a:endParaRPr lang="en-CA" dirty="0">
              <a:effectLst/>
            </a:endParaRPr>
          </a:p>
          <a:p>
            <a:r>
              <a:rPr lang="en-CA" dirty="0"/>
              <a:t>Item Collaborative Filtering (Item CF) </a:t>
            </a:r>
          </a:p>
          <a:p>
            <a:pPr lvl="1"/>
            <a:r>
              <a:rPr lang="en-CA" dirty="0"/>
              <a:t>A form of collaborative filtering based on the similarity between items</a:t>
            </a:r>
            <a:r>
              <a:rPr lang="zh-CN" altLang="en-US" dirty="0"/>
              <a:t> </a:t>
            </a:r>
            <a:r>
              <a:rPr lang="en-CA" dirty="0"/>
              <a:t>calculated using people's ratings of those items </a:t>
            </a:r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pic>
        <p:nvPicPr>
          <p:cNvPr id="9217" name="Picture 1" descr="page8image51215360">
            <a:extLst>
              <a:ext uri="{FF2B5EF4-FFF2-40B4-BE49-F238E27FC236}">
                <a16:creationId xmlns:a16="http://schemas.microsoft.com/office/drawing/2014/main" id="{AAFA9D7A-0360-D34B-B8D5-96CFE512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582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3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8463-4DB6-CF4D-BE2D-4FFAEA16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Algorithms used for recommender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70BF-935A-E348-9684-E02B6FE4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 We will use Item CF</a:t>
            </a:r>
          </a:p>
          <a:p>
            <a:pPr lvl="1"/>
            <a:r>
              <a:rPr lang="en-CA" dirty="0"/>
              <a:t>The number of users weighs more than number of products </a:t>
            </a:r>
            <a:endParaRPr lang="en-CA" dirty="0">
              <a:effectLst/>
            </a:endParaRPr>
          </a:p>
          <a:p>
            <a:pPr lvl="1"/>
            <a:r>
              <a:rPr lang="en-CA" dirty="0"/>
              <a:t>Item will not change frequently, lowering calculation </a:t>
            </a:r>
            <a:endParaRPr lang="en-CA" dirty="0">
              <a:effectLst/>
            </a:endParaRPr>
          </a:p>
          <a:p>
            <a:endParaRPr lang="en-CA" dirty="0">
              <a:effectLst/>
            </a:endParaRPr>
          </a:p>
          <a:p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C559D-21A1-0846-8F38-A2E012B5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68" y="5061876"/>
            <a:ext cx="2499433" cy="1846926"/>
          </a:xfrm>
          <a:prstGeom prst="rect">
            <a:avLst/>
          </a:prstGeom>
        </p:spPr>
      </p:pic>
      <p:pic>
        <p:nvPicPr>
          <p:cNvPr id="13313" name="Picture 1" descr="page10image51306944">
            <a:extLst>
              <a:ext uri="{FF2B5EF4-FFF2-40B4-BE49-F238E27FC236}">
                <a16:creationId xmlns:a16="http://schemas.microsoft.com/office/drawing/2014/main" id="{08B6AF58-A731-1F43-B9D7-0A5470819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582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176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652</Words>
  <Application>Microsoft Office PowerPoint</Application>
  <PresentationFormat>Widescreen</PresentationFormat>
  <Paragraphs>103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Apple Chancery</vt:lpstr>
      <vt:lpstr>Arial</vt:lpstr>
      <vt:lpstr>Calibri</vt:lpstr>
      <vt:lpstr>Calibri Light</vt:lpstr>
      <vt:lpstr>Office Theme</vt:lpstr>
      <vt:lpstr> Yelp Recommender System</vt:lpstr>
      <vt:lpstr>Outline </vt:lpstr>
      <vt:lpstr>What is recommender system </vt:lpstr>
      <vt:lpstr>Why recommender system </vt:lpstr>
      <vt:lpstr>Overview of Yelp Business</vt:lpstr>
      <vt:lpstr>Design Recommender System </vt:lpstr>
      <vt:lpstr>Design Recommender System </vt:lpstr>
      <vt:lpstr>Algorithms used for recommender system</vt:lpstr>
      <vt:lpstr>Algorithms used for recommender system</vt:lpstr>
      <vt:lpstr> Item CF </vt:lpstr>
      <vt:lpstr> Item CF </vt:lpstr>
      <vt:lpstr> Item CF </vt:lpstr>
      <vt:lpstr> Item CF </vt:lpstr>
      <vt:lpstr> Item CF </vt:lpstr>
      <vt:lpstr> Item CF </vt:lpstr>
      <vt:lpstr>Design Recommender System </vt:lpstr>
      <vt:lpstr>Design Feature Pops </vt:lpstr>
      <vt:lpstr>Design Feature Pops </vt:lpstr>
      <vt:lpstr>Design Feature Pops </vt:lpstr>
      <vt:lpstr>Design Feature Pops </vt:lpstr>
      <vt:lpstr>Design Feature Pops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Yelp Recommender System</dc:title>
  <dc:creator>Dao Xiang</dc:creator>
  <cp:lastModifiedBy>Yi Xiao</cp:lastModifiedBy>
  <cp:revision>42</cp:revision>
  <dcterms:created xsi:type="dcterms:W3CDTF">2018-12-05T21:02:45Z</dcterms:created>
  <dcterms:modified xsi:type="dcterms:W3CDTF">2018-12-06T21:27:01Z</dcterms:modified>
</cp:coreProperties>
</file>